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sldIdLst>
    <p:sldId id="256" r:id="rId2"/>
    <p:sldId id="257" r:id="rId3"/>
    <p:sldId id="258" r:id="rId4"/>
    <p:sldId id="262" r:id="rId5"/>
    <p:sldId id="263" r:id="rId6"/>
    <p:sldId id="260" r:id="rId7"/>
    <p:sldId id="264" r:id="rId8"/>
    <p:sldId id="265" r:id="rId9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8208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GB" sz="1800" b="1" smtClean="0">
                <a:effectLst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5"/>
          <p:cNvSpPr txBox="1">
            <a:spLocks/>
          </p:cNvSpPr>
          <p:nvPr/>
        </p:nvSpPr>
        <p:spPr>
          <a:xfrm>
            <a:off x="619944" y="6376243"/>
            <a:ext cx="8208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en-GB" sz="18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VISION</a:t>
            </a:r>
            <a:r>
              <a:rPr lang="en-GB" dirty="0"/>
              <a:t>   </a:t>
            </a:r>
            <a:r>
              <a:rPr lang="en-GB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OPENNESS</a:t>
            </a:r>
            <a:r>
              <a:rPr lang="en-GB" dirty="0"/>
              <a:t>   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INTEGRITY</a:t>
            </a:r>
            <a:r>
              <a:rPr lang="en-GB" dirty="0"/>
              <a:t>   </a:t>
            </a:r>
            <a:r>
              <a:rPr lang="en-GB" dirty="0">
                <a:solidFill>
                  <a:srgbClr val="EA2872"/>
                </a:solidFill>
              </a:rPr>
              <a:t>COMPASSION</a:t>
            </a:r>
            <a:r>
              <a:rPr lang="en-GB" dirty="0">
                <a:solidFill>
                  <a:srgbClr val="CC0066"/>
                </a:solidFill>
              </a:rPr>
              <a:t> </a:t>
            </a:r>
            <a:r>
              <a:rPr lang="en-GB" dirty="0"/>
              <a:t>  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EXCELLENCE</a:t>
            </a:r>
          </a:p>
        </p:txBody>
      </p:sp>
    </p:spTree>
    <p:extLst>
      <p:ext uri="{BB962C8B-B14F-4D97-AF65-F5344CB8AC3E}">
        <p14:creationId xmlns:p14="http://schemas.microsoft.com/office/powerpoint/2010/main" val="3388038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8208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GB" sz="1800" b="1" smtClean="0">
                <a:effectLst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225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8208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GB" sz="1800" b="1" smtClean="0">
                <a:effectLst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556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8208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GB" sz="1800" b="1" smtClean="0">
                <a:effectLst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7859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8208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GB" sz="1800" b="1" smtClean="0">
                <a:effectLst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87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8208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GB" sz="1800" b="1" smtClean="0">
                <a:effectLst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451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7544" y="6356350"/>
            <a:ext cx="8208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GB" sz="1800" b="1" smtClean="0">
                <a:effectLst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9850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8208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GB" sz="1800" b="1" smtClean="0">
                <a:effectLst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8745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8208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GB" sz="1800" b="1" smtClean="0">
                <a:effectLst/>
              </a:defRPr>
            </a:lvl1pPr>
          </a:lstStyle>
          <a:p>
            <a:pPr>
              <a:defRPr/>
            </a:pPr>
            <a:endParaRPr lang="en-GB" dirty="0"/>
          </a:p>
        </p:txBody>
      </p:sp>
      <p:pic>
        <p:nvPicPr>
          <p:cNvPr id="4" name="Picture 1" descr="Bolt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95250"/>
            <a:ext cx="23050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5"/>
          <p:cNvSpPr txBox="1">
            <a:spLocks/>
          </p:cNvSpPr>
          <p:nvPr userDrawn="1"/>
        </p:nvSpPr>
        <p:spPr>
          <a:xfrm>
            <a:off x="619944" y="6376243"/>
            <a:ext cx="8208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en-GB" sz="18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VISION</a:t>
            </a:r>
            <a:r>
              <a:rPr lang="en-GB" dirty="0"/>
              <a:t>   </a:t>
            </a:r>
            <a:r>
              <a:rPr lang="en-GB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OPENNESS</a:t>
            </a:r>
            <a:r>
              <a:rPr lang="en-GB" dirty="0"/>
              <a:t>   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INTEGRITY</a:t>
            </a:r>
            <a:r>
              <a:rPr lang="en-GB" dirty="0"/>
              <a:t>   </a:t>
            </a:r>
            <a:r>
              <a:rPr lang="en-GB" dirty="0">
                <a:solidFill>
                  <a:srgbClr val="EA2872"/>
                </a:solidFill>
              </a:rPr>
              <a:t>COMPASSION</a:t>
            </a:r>
            <a:r>
              <a:rPr lang="en-GB" dirty="0">
                <a:solidFill>
                  <a:srgbClr val="CC0066"/>
                </a:solidFill>
              </a:rPr>
              <a:t> </a:t>
            </a:r>
            <a:r>
              <a:rPr lang="en-GB" dirty="0"/>
              <a:t>  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EXCELLENCE</a:t>
            </a:r>
          </a:p>
        </p:txBody>
      </p:sp>
    </p:spTree>
    <p:extLst>
      <p:ext uri="{BB962C8B-B14F-4D97-AF65-F5344CB8AC3E}">
        <p14:creationId xmlns:p14="http://schemas.microsoft.com/office/powerpoint/2010/main" val="4037120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8208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GB" sz="1800" b="1" smtClean="0">
                <a:effectLst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3597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8208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GB" sz="1800" b="1" smtClean="0">
                <a:effectLst/>
              </a:defRPr>
            </a:lvl1pPr>
          </a:lstStyle>
          <a:p>
            <a:pPr>
              <a:defRPr/>
            </a:pPr>
            <a:endParaRPr lang="en-GB" dirty="0"/>
          </a:p>
        </p:txBody>
      </p:sp>
      <p:pic>
        <p:nvPicPr>
          <p:cNvPr id="7" name="Picture 1" descr="Bolt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95250"/>
            <a:ext cx="23050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3903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67662" y="1469735"/>
            <a:ext cx="1763688" cy="7200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931350" y="1469735"/>
            <a:ext cx="1763688" cy="7200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695038" y="1469735"/>
            <a:ext cx="1763688" cy="720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459702" y="1469735"/>
            <a:ext cx="1763688" cy="72008"/>
          </a:xfrm>
          <a:prstGeom prst="rect">
            <a:avLst/>
          </a:prstGeom>
          <a:solidFill>
            <a:srgbClr val="CC0066"/>
          </a:solidFill>
          <a:ln>
            <a:solidFill>
              <a:srgbClr val="EA28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7223390" y="1469735"/>
            <a:ext cx="1763688" cy="7200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8208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GB" sz="1800" b="1" smtClean="0">
                <a:effectLst/>
              </a:defRPr>
            </a:lvl1pPr>
          </a:lstStyle>
          <a:p>
            <a:pPr>
              <a:defRPr/>
            </a:pPr>
            <a:endParaRPr lang="en-GB" dirty="0"/>
          </a:p>
        </p:txBody>
      </p:sp>
      <p:pic>
        <p:nvPicPr>
          <p:cNvPr id="11" name="Picture 1" descr="Bolt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95250"/>
            <a:ext cx="23050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Footer Placeholder 5"/>
          <p:cNvSpPr txBox="1">
            <a:spLocks/>
          </p:cNvSpPr>
          <p:nvPr/>
        </p:nvSpPr>
        <p:spPr>
          <a:xfrm>
            <a:off x="619944" y="6376243"/>
            <a:ext cx="8208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en-GB" sz="18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VISION</a:t>
            </a:r>
            <a:r>
              <a:rPr lang="en-GB" dirty="0"/>
              <a:t>   </a:t>
            </a:r>
            <a:r>
              <a:rPr lang="en-GB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OPENNESS</a:t>
            </a:r>
            <a:r>
              <a:rPr lang="en-GB" dirty="0"/>
              <a:t>   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INTEGRITY</a:t>
            </a:r>
            <a:r>
              <a:rPr lang="en-GB" dirty="0"/>
              <a:t>   </a:t>
            </a:r>
            <a:r>
              <a:rPr lang="en-GB" dirty="0">
                <a:solidFill>
                  <a:srgbClr val="EA2872"/>
                </a:solidFill>
              </a:rPr>
              <a:t>COMPASSION</a:t>
            </a:r>
            <a:r>
              <a:rPr lang="en-GB" dirty="0">
                <a:solidFill>
                  <a:srgbClr val="CC0066"/>
                </a:solidFill>
              </a:rPr>
              <a:t> </a:t>
            </a:r>
            <a:r>
              <a:rPr lang="en-GB" dirty="0"/>
              <a:t>  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EXCELLENCE</a:t>
            </a:r>
          </a:p>
        </p:txBody>
      </p:sp>
    </p:spTree>
    <p:extLst>
      <p:ext uri="{BB962C8B-B14F-4D97-AF65-F5344CB8AC3E}">
        <p14:creationId xmlns:p14="http://schemas.microsoft.com/office/powerpoint/2010/main" val="2247217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maps/2meSoywAuPL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Horwich&amp;BlackrodHealthVisitors@boltonft.nhs.u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cpch.ac.uk/training-examinations/education/healthy-child-programme-hcp-0-5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>
                <a:latin typeface="Curlz MT" panose="04040404050702020202" pitchFamily="82" charset="0"/>
              </a:rPr>
              <a:t>Westhouhton</a:t>
            </a:r>
            <a:r>
              <a:rPr lang="en-GB" dirty="0">
                <a:latin typeface="Curlz MT" panose="04040404050702020202" pitchFamily="82" charset="0"/>
              </a:rPr>
              <a:t> </a:t>
            </a:r>
            <a:r>
              <a:rPr lang="en-GB" dirty="0" err="1">
                <a:latin typeface="Curlz MT" panose="04040404050702020202" pitchFamily="82" charset="0"/>
              </a:rPr>
              <a:t>HealthVisitors</a:t>
            </a:r>
            <a:r>
              <a:rPr lang="en-GB" dirty="0">
                <a:latin typeface="Curlz MT" panose="04040404050702020202" pitchFamily="82" charset="0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urlz MT" panose="04040404050702020202" pitchFamily="82" charset="0"/>
              </a:rPr>
              <a:t>WELCOME STUDENTS</a:t>
            </a:r>
          </a:p>
        </p:txBody>
      </p:sp>
    </p:spTree>
    <p:extLst>
      <p:ext uri="{BB962C8B-B14F-4D97-AF65-F5344CB8AC3E}">
        <p14:creationId xmlns:p14="http://schemas.microsoft.com/office/powerpoint/2010/main" val="1506495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Where are we?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2000" dirty="0"/>
          </a:p>
          <a:p>
            <a:pPr marL="0" indent="0" algn="ctr">
              <a:buNone/>
            </a:pPr>
            <a:r>
              <a:rPr lang="en-GB" sz="2000" dirty="0">
                <a:latin typeface="Bradley Hand ITC" panose="03070402050302030203" pitchFamily="66" charset="0"/>
              </a:rPr>
              <a:t>We are part of the Bolton Hospital Foundation  NHS trust</a:t>
            </a:r>
          </a:p>
          <a:p>
            <a:pPr marL="0" indent="0" algn="ctr" fontAlgn="t">
              <a:buNone/>
            </a:pPr>
            <a:r>
              <a:rPr lang="en-GB" sz="2000" dirty="0">
                <a:latin typeface="Bradley Hand ITC" panose="03070402050302030203" pitchFamily="66" charset="0"/>
              </a:rPr>
              <a:t>Find us on google maps under Winifred Kettle Centre </a:t>
            </a:r>
            <a:r>
              <a:rPr lang="en-GB" sz="2000" dirty="0" err="1">
                <a:latin typeface="Bradley Hand ITC" panose="03070402050302030203" pitchFamily="66" charset="0"/>
              </a:rPr>
              <a:t>Washacre</a:t>
            </a:r>
            <a:r>
              <a:rPr lang="en-GB" sz="2000" dirty="0">
                <a:latin typeface="Bradley Hand ITC" panose="03070402050302030203" pitchFamily="66" charset="0"/>
              </a:rPr>
              <a:t> </a:t>
            </a:r>
            <a:r>
              <a:rPr lang="en-GB" sz="2000" dirty="0" err="1">
                <a:latin typeface="Bradley Hand ITC" panose="03070402050302030203" pitchFamily="66" charset="0"/>
              </a:rPr>
              <a:t>Westhoughton</a:t>
            </a:r>
            <a:r>
              <a:rPr lang="en-GB" sz="2000" dirty="0">
                <a:latin typeface="Bradley Hand ITC" panose="03070402050302030203" pitchFamily="66" charset="0"/>
              </a:rPr>
              <a:t> Bolton.</a:t>
            </a:r>
          </a:p>
          <a:p>
            <a:pPr marL="0" indent="0" fontAlgn="t">
              <a:buNone/>
            </a:pPr>
            <a:r>
              <a:rPr lang="en-GB" sz="2000" b="1" dirty="0"/>
              <a:t> </a:t>
            </a:r>
            <a:endParaRPr lang="en-GB" sz="2000" dirty="0"/>
          </a:p>
          <a:p>
            <a:pPr marL="0" indent="0" algn="ctr">
              <a:buNone/>
            </a:pPr>
            <a:r>
              <a:rPr lang="en-GB" sz="2000" dirty="0">
                <a:hlinkClick r:id="rId2"/>
              </a:rPr>
              <a:t>https://goo.gl/maps/2meSoywAuPL2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06083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How to contact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fontAlgn="t">
              <a:buNone/>
            </a:pPr>
            <a:endParaRPr lang="en-GB" sz="2400" dirty="0"/>
          </a:p>
          <a:p>
            <a:pPr marL="0" indent="0" algn="ctr" fontAlgn="t">
              <a:buNone/>
            </a:pPr>
            <a:r>
              <a:rPr lang="en-GB" sz="2400" dirty="0">
                <a:latin typeface="Comic Sans MS" panose="030F0702030302020204" pitchFamily="66" charset="0"/>
              </a:rPr>
              <a:t>Telephone:   01204 335138	</a:t>
            </a:r>
          </a:p>
          <a:p>
            <a:pPr marL="0" indent="0" algn="ctr" fontAlgn="t">
              <a:buNone/>
            </a:pPr>
            <a:r>
              <a:rPr lang="en-GB" sz="2400" dirty="0">
                <a:latin typeface="Comic Sans MS" panose="030F0702030302020204" pitchFamily="66" charset="0"/>
              </a:rPr>
              <a:t>E-Mail:  </a:t>
            </a:r>
            <a:r>
              <a:rPr lang="en-GB" sz="2400" u="sng" dirty="0">
                <a:solidFill>
                  <a:srgbClr val="0070C0"/>
                </a:solidFill>
                <a:latin typeface="Comic Sans MS" panose="030F0702030302020204" pitchFamily="66" charset="0"/>
              </a:rPr>
              <a:t>Westhoughton</a:t>
            </a:r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hlinkClick r:id="rId2"/>
              </a:rPr>
              <a:t>HealthVisitors@boltonft.nhs.uk</a:t>
            </a:r>
            <a:endParaRPr lang="en-GB" sz="24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GB" dirty="0"/>
              <a:t>Winifred Kettle Centre,</a:t>
            </a:r>
          </a:p>
          <a:p>
            <a:pPr algn="just"/>
            <a:r>
              <a:rPr lang="en-GB" dirty="0" err="1"/>
              <a:t>Washacre</a:t>
            </a:r>
            <a:r>
              <a:rPr lang="en-GB" dirty="0"/>
              <a:t>,</a:t>
            </a:r>
          </a:p>
          <a:p>
            <a:pPr algn="just"/>
            <a:r>
              <a:rPr lang="en-GB" dirty="0" err="1"/>
              <a:t>Westhoughton</a:t>
            </a:r>
            <a:r>
              <a:rPr lang="en-GB" dirty="0"/>
              <a:t>,</a:t>
            </a:r>
          </a:p>
          <a:p>
            <a:pPr algn="just"/>
            <a:r>
              <a:rPr lang="en-GB" dirty="0"/>
              <a:t>Bolton, BL5 2NE</a:t>
            </a:r>
          </a:p>
        </p:txBody>
      </p:sp>
    </p:spTree>
    <p:extLst>
      <p:ext uri="{BB962C8B-B14F-4D97-AF65-F5344CB8AC3E}">
        <p14:creationId xmlns:p14="http://schemas.microsoft.com/office/powerpoint/2010/main" val="1900328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764704"/>
            <a:ext cx="63727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Comic Sans MS" panose="030F0702030302020204" pitchFamily="66" charset="0"/>
              </a:rPr>
              <a:t>Introductions: </a:t>
            </a:r>
            <a:r>
              <a:rPr lang="en-GB" sz="2000" dirty="0">
                <a:latin typeface="Comic Sans MS" panose="030F0702030302020204" pitchFamily="66" charset="0"/>
              </a:rPr>
              <a:t>There are 10 of us: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552" y="198884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691951" y="2141240"/>
            <a:ext cx="18342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Janet Swindells </a:t>
            </a:r>
            <a:r>
              <a:rPr lang="en-GB" sz="1400" dirty="0"/>
              <a:t>Health Visitor   Team Leader </a:t>
            </a:r>
          </a:p>
          <a:p>
            <a:pPr algn="ctr"/>
            <a:r>
              <a:rPr lang="en-GB" sz="1400" dirty="0"/>
              <a:t>(Full Time Band 7)</a:t>
            </a:r>
          </a:p>
          <a:p>
            <a:pPr algn="ctr"/>
            <a:r>
              <a:rPr lang="en-GB" sz="1400" dirty="0">
                <a:solidFill>
                  <a:srgbClr val="C00000"/>
                </a:solidFill>
              </a:rPr>
              <a:t>Mentor</a:t>
            </a:r>
          </a:p>
          <a:p>
            <a:pPr algn="ctr"/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6883" y="3395342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Louise Wilkinson</a:t>
            </a:r>
          </a:p>
          <a:p>
            <a:pPr algn="ctr"/>
            <a:r>
              <a:rPr lang="en-GB" sz="1400" dirty="0"/>
              <a:t>Health Visitor</a:t>
            </a:r>
          </a:p>
          <a:p>
            <a:pPr algn="ctr"/>
            <a:r>
              <a:rPr lang="en-GB" sz="1400" dirty="0"/>
              <a:t> (Full Time Band 6)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95101" y="2257110"/>
            <a:ext cx="16482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Gill Tomlinson</a:t>
            </a:r>
          </a:p>
          <a:p>
            <a:pPr algn="ctr"/>
            <a:r>
              <a:rPr lang="en-GB" sz="1400" dirty="0"/>
              <a:t>Health Visitor </a:t>
            </a:r>
          </a:p>
          <a:p>
            <a:pPr algn="ctr"/>
            <a:r>
              <a:rPr lang="en-GB" sz="1400" dirty="0"/>
              <a:t>(Part time Band 6)</a:t>
            </a:r>
          </a:p>
          <a:p>
            <a:pPr algn="ctr"/>
            <a:r>
              <a:rPr lang="en-GB" sz="1400" dirty="0">
                <a:solidFill>
                  <a:srgbClr val="C00000"/>
                </a:solidFill>
              </a:rPr>
              <a:t>Mentor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71600" y="4240361"/>
            <a:ext cx="18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Levi Winrow</a:t>
            </a:r>
          </a:p>
          <a:p>
            <a:pPr algn="ctr"/>
            <a:r>
              <a:rPr lang="en-GB" sz="1400" dirty="0"/>
              <a:t>Health Visitor</a:t>
            </a:r>
          </a:p>
          <a:p>
            <a:pPr algn="ctr"/>
            <a:r>
              <a:rPr lang="en-GB" sz="1400" dirty="0"/>
              <a:t>(Part Time Band 6) </a:t>
            </a:r>
            <a:r>
              <a:rPr lang="en-GB" sz="1400" dirty="0">
                <a:solidFill>
                  <a:srgbClr val="C00000"/>
                </a:solidFill>
              </a:rPr>
              <a:t>Mentor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68244" y="2628441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Sue Seddon</a:t>
            </a:r>
          </a:p>
          <a:p>
            <a:pPr algn="ctr"/>
            <a:r>
              <a:rPr lang="en-GB" sz="1400" dirty="0"/>
              <a:t>Health Visitor</a:t>
            </a:r>
          </a:p>
          <a:p>
            <a:pPr algn="ctr"/>
            <a:r>
              <a:rPr lang="en-GB" sz="1400" dirty="0"/>
              <a:t> (Part Time Band 6)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02046" y="3211217"/>
            <a:ext cx="18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Tina Ainscough</a:t>
            </a:r>
          </a:p>
          <a:p>
            <a:pPr algn="ctr"/>
            <a:r>
              <a:rPr lang="en-GB" sz="1400" dirty="0"/>
              <a:t>Health Visitor</a:t>
            </a:r>
          </a:p>
          <a:p>
            <a:pPr algn="ctr"/>
            <a:r>
              <a:rPr lang="en-GB" sz="1400" dirty="0"/>
              <a:t>( Part Time Band 6)</a:t>
            </a:r>
          </a:p>
          <a:p>
            <a:pPr algn="ctr"/>
            <a:r>
              <a:rPr lang="en-GB" sz="1400" dirty="0"/>
              <a:t> </a:t>
            </a:r>
            <a:r>
              <a:rPr lang="en-GB" sz="1400" dirty="0">
                <a:solidFill>
                  <a:srgbClr val="C00000"/>
                </a:solidFill>
              </a:rPr>
              <a:t>Mentor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85841" y="4573054"/>
            <a:ext cx="18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Geeta Singadia</a:t>
            </a:r>
          </a:p>
          <a:p>
            <a:pPr algn="ctr"/>
            <a:r>
              <a:rPr lang="en-GB" sz="1400" dirty="0"/>
              <a:t>Nursery Nurse</a:t>
            </a:r>
          </a:p>
          <a:p>
            <a:pPr algn="ctr"/>
            <a:r>
              <a:rPr lang="en-GB" sz="1400" dirty="0"/>
              <a:t>(Part Time Band 4)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76256" y="5106637"/>
            <a:ext cx="18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Leanne Jeremie</a:t>
            </a:r>
          </a:p>
          <a:p>
            <a:pPr algn="ctr"/>
            <a:r>
              <a:rPr lang="en-GB" sz="1400" dirty="0"/>
              <a:t>Nursery Nurse</a:t>
            </a:r>
          </a:p>
          <a:p>
            <a:pPr algn="ctr"/>
            <a:r>
              <a:rPr lang="en-GB" sz="1400" dirty="0"/>
              <a:t>(Part Time Band 4)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26227" y="5337469"/>
            <a:ext cx="18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Susan Woodcock</a:t>
            </a:r>
          </a:p>
          <a:p>
            <a:pPr algn="ctr"/>
            <a:r>
              <a:rPr lang="en-GB" sz="1400" dirty="0"/>
              <a:t>Clerical Officer </a:t>
            </a:r>
          </a:p>
          <a:p>
            <a:pPr algn="ctr"/>
            <a:r>
              <a:rPr lang="en-GB" sz="1400" dirty="0"/>
              <a:t>(Band2)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48264" y="3789040"/>
            <a:ext cx="17281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Becky O’Connell</a:t>
            </a:r>
          </a:p>
          <a:p>
            <a:r>
              <a:rPr lang="en-GB" sz="1400" dirty="0"/>
              <a:t>Nursery Nurse</a:t>
            </a:r>
          </a:p>
          <a:p>
            <a:r>
              <a:rPr lang="en-GB" sz="1400" dirty="0"/>
              <a:t>(Full time Band 4)</a:t>
            </a:r>
          </a:p>
        </p:txBody>
      </p:sp>
    </p:spTree>
    <p:extLst>
      <p:ext uri="{BB962C8B-B14F-4D97-AF65-F5344CB8AC3E}">
        <p14:creationId xmlns:p14="http://schemas.microsoft.com/office/powerpoint/2010/main" val="1480508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6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6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600"/>
                            </p:stCondLst>
                            <p:childTnLst>
                              <p:par>
                                <p:cTn id="15" presetID="2" presetClass="entr" presetSubtype="3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6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6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6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1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4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9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9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900"/>
                            </p:stCondLst>
                            <p:childTnLst>
                              <p:par>
                                <p:cTn id="45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836712"/>
            <a:ext cx="5760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Comic Sans MS" panose="030F0702030302020204" pitchFamily="66" charset="0"/>
              </a:rPr>
              <a:t>What do we do 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44080" y="673237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9672" y="2420888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36262" y="2605554"/>
            <a:ext cx="8040349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HV Service- focus on  child  health &amp; development in relation to their family and the wider environment. This includes public health education and promotion e.g. dental hygiene ;breast feeding; Safeguarding ;multiagency working ;searching for health needs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1030" y="4452215"/>
            <a:ext cx="8088105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Client  group: Families with children under 5years old, includes antenatal period; foster families /newly adopted children; educational needs ; ethnic families; refugees; migrants; full range of social and cultural groups; substance misuse; ;domestic violence; child abuse etc.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6263" y="1919494"/>
            <a:ext cx="8042873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Work flexibly  within a  community geographically defined caseload to meet the needs of the service. Our core hours are 9am-5pm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36262" y="3805884"/>
            <a:ext cx="8040349" cy="5539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Example of Models: Healthy Child Program, </a:t>
            </a:r>
            <a:r>
              <a:rPr lang="en-GB" sz="1200" dirty="0">
                <a:latin typeface="Comic Sans MS" panose="030F0702030302020204" pitchFamily="66" charset="0"/>
                <a:hlinkClick r:id="rId2"/>
              </a:rPr>
              <a:t>http://www.rcpch.ac.uk/training-examinations/education/healthy-child-programme-hcp-0-5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768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What can we offer you ?</a:t>
            </a:r>
          </a:p>
        </p:txBody>
      </p:sp>
      <p:sp>
        <p:nvSpPr>
          <p:cNvPr id="4" name="Oval Callout 3"/>
          <p:cNvSpPr/>
          <p:nvPr/>
        </p:nvSpPr>
        <p:spPr>
          <a:xfrm rot="20755914">
            <a:off x="611560" y="1988840"/>
            <a:ext cx="2376264" cy="1800200"/>
          </a:xfrm>
          <a:prstGeom prst="wedgeEllipse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/>
              <a:t>Public health opportunities: what effects health; how  ill effects are minimised e.g. immunisations 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3779912" y="1988840"/>
            <a:ext cx="2160240" cy="1296144"/>
          </a:xfrm>
          <a:prstGeom prst="wedgeRect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>
                <a:latin typeface="Bradley Hand ITC" panose="03070402050302030203" pitchFamily="66" charset="0"/>
              </a:rPr>
              <a:t>Spoke Placements : Breast feeding group; children centres; Food &amp;Health ;SALT;MW</a:t>
            </a:r>
          </a:p>
        </p:txBody>
      </p:sp>
      <p:sp>
        <p:nvSpPr>
          <p:cNvPr id="6" name="Cloud Callout 5"/>
          <p:cNvSpPr/>
          <p:nvPr/>
        </p:nvSpPr>
        <p:spPr>
          <a:xfrm>
            <a:off x="4283968" y="3645024"/>
            <a:ext cx="4392488" cy="2088232"/>
          </a:xfrm>
          <a:prstGeom prst="cloud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000" dirty="0">
                <a:latin typeface="Harrington" panose="04040505050A02020702" pitchFamily="82" charset="0"/>
              </a:rPr>
              <a:t>Discussions; reflection observation; Supportive, experienced team, humour </a:t>
            </a:r>
          </a:p>
        </p:txBody>
      </p:sp>
      <p:sp>
        <p:nvSpPr>
          <p:cNvPr id="7" name="Rounded Rectangular Callout 6"/>
          <p:cNvSpPr/>
          <p:nvPr/>
        </p:nvSpPr>
        <p:spPr>
          <a:xfrm rot="20890514">
            <a:off x="755576" y="4293096"/>
            <a:ext cx="3240360" cy="1440160"/>
          </a:xfrm>
          <a:prstGeom prst="wedgeRoundRectCallout">
            <a:avLst>
              <a:gd name="adj1" fmla="val -19937"/>
              <a:gd name="adj2" fmla="val 88401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dirty="0">
                <a:latin typeface="BatangChe" panose="02030609000101010101" pitchFamily="49" charset="-127"/>
                <a:ea typeface="BatangChe" panose="02030609000101010101" pitchFamily="49" charset="-127"/>
              </a:rPr>
              <a:t>Practical experiences  in documentation , weighing babies; research (NICE) referrals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6660232" y="1988840"/>
            <a:ext cx="1706488" cy="1224136"/>
          </a:xfrm>
          <a:prstGeom prst="wedgeRoundRectCallout">
            <a:avLst>
              <a:gd name="adj1" fmla="val -59330"/>
              <a:gd name="adj2" fmla="val 8714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Work sheets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Learning packs</a:t>
            </a:r>
          </a:p>
        </p:txBody>
      </p:sp>
    </p:spTree>
    <p:extLst>
      <p:ext uri="{BB962C8B-B14F-4D97-AF65-F5344CB8AC3E}">
        <p14:creationId xmlns:p14="http://schemas.microsoft.com/office/powerpoint/2010/main" val="1308611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What can you do for us?</a:t>
            </a:r>
            <a:br>
              <a:rPr lang="en-GB" dirty="0">
                <a:latin typeface="Comic Sans MS" panose="030F0702030302020204" pitchFamily="66" charset="0"/>
              </a:rPr>
            </a:b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3000" dirty="0">
                <a:latin typeface="Comic Sans MS" panose="030F0702030302020204" pitchFamily="66" charset="0"/>
              </a:rPr>
              <a:t>										</a:t>
            </a:r>
            <a:r>
              <a:rPr lang="en-GB" sz="3000" dirty="0">
                <a:latin typeface="Harrington" panose="04040505050A02020702" pitchFamily="82" charset="0"/>
              </a:rPr>
              <a:t>Be on time and let us know if you cannot  make it!</a:t>
            </a:r>
          </a:p>
          <a:p>
            <a:pPr marL="0" indent="0">
              <a:buNone/>
            </a:pPr>
            <a:endParaRPr lang="en-GB" dirty="0">
              <a:latin typeface="Harrington" panose="04040505050A02020702" pitchFamily="82" charset="0"/>
            </a:endParaRPr>
          </a:p>
          <a:p>
            <a:pPr marL="0" indent="0">
              <a:buNone/>
            </a:pPr>
            <a:r>
              <a:rPr lang="en-GB" dirty="0">
                <a:latin typeface="Harrington" panose="04040505050A02020702" pitchFamily="82" charset="0"/>
              </a:rPr>
              <a:t>Wear smart clothing; flat or small heel shoe trouser/knee length dress or skirt; warm outdoor coat</a:t>
            </a:r>
          </a:p>
          <a:p>
            <a:pPr marL="0" indent="0" algn="ctr">
              <a:buNone/>
            </a:pP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Be enthusiastic !</a:t>
            </a:r>
          </a:p>
          <a:p>
            <a:pPr marL="0" indent="0" algn="ctr">
              <a:buNone/>
            </a:pPr>
            <a:endParaRPr lang="en-GB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3000" dirty="0">
                <a:latin typeface="Harrington" panose="04040505050A02020702" pitchFamily="82" charset="0"/>
              </a:rPr>
              <a:t>Car driver not essential  but useful whilst working on community to get yourself to your spoke placements. You will generally travel with your allocated worker</a:t>
            </a:r>
          </a:p>
        </p:txBody>
      </p:sp>
      <p:pic>
        <p:nvPicPr>
          <p:cNvPr id="1026" name="Picture 2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915315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356992"/>
            <a:ext cx="1830629" cy="114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0808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iley Face 1"/>
          <p:cNvSpPr/>
          <p:nvPr/>
        </p:nvSpPr>
        <p:spPr>
          <a:xfrm>
            <a:off x="2339752" y="5157192"/>
            <a:ext cx="914400" cy="914400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Smiley Face 4"/>
          <p:cNvSpPr/>
          <p:nvPr/>
        </p:nvSpPr>
        <p:spPr>
          <a:xfrm>
            <a:off x="1882552" y="4312727"/>
            <a:ext cx="914400" cy="914400"/>
          </a:xfrm>
          <a:prstGeom prst="smileyFac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Oval Callout 2"/>
          <p:cNvSpPr/>
          <p:nvPr/>
        </p:nvSpPr>
        <p:spPr>
          <a:xfrm rot="1059417">
            <a:off x="2442079" y="1927893"/>
            <a:ext cx="6324831" cy="3711211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Curlz MT" panose="04040404050702020202" pitchFamily="82" charset="0"/>
              </a:rPr>
              <a:t>We look forward</a:t>
            </a:r>
          </a:p>
          <a:p>
            <a:pPr algn="ctr"/>
            <a:endParaRPr lang="en-GB" sz="2800" dirty="0">
              <a:latin typeface="Curlz MT" panose="04040404050702020202" pitchFamily="82" charset="0"/>
            </a:endParaRPr>
          </a:p>
          <a:p>
            <a:pPr algn="ctr"/>
            <a:r>
              <a:rPr lang="en-GB" sz="2800" dirty="0">
                <a:latin typeface="Curlz MT" panose="04040404050702020202" pitchFamily="82" charset="0"/>
              </a:rPr>
              <a:t> to meeting you</a:t>
            </a:r>
          </a:p>
          <a:p>
            <a:pPr algn="ctr"/>
            <a:r>
              <a:rPr lang="en-GB" sz="2800" dirty="0">
                <a:latin typeface="Curlz MT" panose="04040404050702020202" pitchFamily="82" charset="0"/>
              </a:rPr>
              <a:t> </a:t>
            </a:r>
          </a:p>
          <a:p>
            <a:pPr algn="ctr"/>
            <a:r>
              <a:rPr lang="en-GB" sz="2800" dirty="0">
                <a:latin typeface="Curlz MT" panose="04040404050702020202" pitchFamily="82" charset="0"/>
              </a:rPr>
              <a:t>learning from you</a:t>
            </a:r>
          </a:p>
          <a:p>
            <a:pPr algn="ctr"/>
            <a:r>
              <a:rPr lang="en-GB" sz="2800" dirty="0">
                <a:latin typeface="Curlz MT" panose="04040404050702020202" pitchFamily="82" charset="0"/>
              </a:rPr>
              <a:t>  </a:t>
            </a:r>
          </a:p>
          <a:p>
            <a:pPr algn="ctr"/>
            <a:r>
              <a:rPr lang="en-GB" sz="2800" dirty="0">
                <a:latin typeface="Curlz MT" panose="04040404050702020202" pitchFamily="82" charset="0"/>
              </a:rPr>
              <a:t>  and working with you !</a:t>
            </a:r>
          </a:p>
        </p:txBody>
      </p:sp>
    </p:spTree>
    <p:extLst>
      <p:ext uri="{BB962C8B-B14F-4D97-AF65-F5344CB8AC3E}">
        <p14:creationId xmlns:p14="http://schemas.microsoft.com/office/powerpoint/2010/main" val="2254036087"/>
      </p:ext>
    </p:extLst>
  </p:cSld>
  <p:clrMapOvr>
    <a:masterClrMapping/>
  </p:clrMapOvr>
</p:sld>
</file>

<file path=ppt/theme/theme1.xml><?xml version="1.0" encoding="utf-8"?>
<a:theme xmlns:a="http://schemas.openxmlformats.org/drawingml/2006/main" name="Trust - VO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Trust - VOICE theme</Template>
  <TotalTime>395</TotalTime>
  <Words>390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BatangChe</vt:lpstr>
      <vt:lpstr>Andalus</vt:lpstr>
      <vt:lpstr>Arial</vt:lpstr>
      <vt:lpstr>Bradley Hand ITC</vt:lpstr>
      <vt:lpstr>Calibri</vt:lpstr>
      <vt:lpstr>Comic Sans MS</vt:lpstr>
      <vt:lpstr>Curlz MT</vt:lpstr>
      <vt:lpstr>Harrington</vt:lpstr>
      <vt:lpstr>Tahoma</vt:lpstr>
      <vt:lpstr>Trust - VOICE theme</vt:lpstr>
      <vt:lpstr>Westhouhton HealthVisitors </vt:lpstr>
      <vt:lpstr>Where are we?</vt:lpstr>
      <vt:lpstr>How to contact us</vt:lpstr>
      <vt:lpstr>PowerPoint Presentation</vt:lpstr>
      <vt:lpstr>PowerPoint Presentation</vt:lpstr>
      <vt:lpstr>What can we offer you ?</vt:lpstr>
      <vt:lpstr>What can you do for us? </vt:lpstr>
      <vt:lpstr>PowerPoint Presentation</vt:lpstr>
    </vt:vector>
  </TitlesOfParts>
  <Company>Bolton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Fazackerley Lynne</dc:creator>
  <cp:lastModifiedBy>Mayo Martin</cp:lastModifiedBy>
  <cp:revision>40</cp:revision>
  <dcterms:created xsi:type="dcterms:W3CDTF">2016-05-10T08:20:14Z</dcterms:created>
  <dcterms:modified xsi:type="dcterms:W3CDTF">2018-12-07T09:52:38Z</dcterms:modified>
</cp:coreProperties>
</file>