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aleway-bold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34" Type="http://schemas.openxmlformats.org/officeDocument/2006/relationships/customXml" Target="../customXml/item2.xml"/><Relationship Id="rId25" Type="http://schemas.openxmlformats.org/officeDocument/2006/relationships/font" Target="fonts/Raleway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Lato-regular.fnt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Lato-boldItalic.fntdata"/><Relationship Id="rId23" Type="http://schemas.openxmlformats.org/officeDocument/2006/relationships/slide" Target="slides/slide18.xml"/><Relationship Id="rId28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1" Type="http://schemas.openxmlformats.org/officeDocument/2006/relationships/font" Target="fonts/Lato-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Raleway-italic.fntdata"/><Relationship Id="rId30" Type="http://schemas.openxmlformats.org/officeDocument/2006/relationships/font" Target="fonts/Lato-bold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828ce727_1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828ce72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b828ce727_1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b828ce72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b828ce727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b828ce7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b828ce727_1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b828ce72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b828ce72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b828ce72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b828ce727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b828ce727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b828ce727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b828ce727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b828ce72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b828ce72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b828ce727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b828ce727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6fa3c898_0_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6fa3c89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a08c906a2_0_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a08c906a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4b16d316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4b16d3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c5130b32c_2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c5130b32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b16d316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c4b16d3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b828ce7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b828ce7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c4b16d316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c4b16d3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828ce727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828ce7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b828ce727_1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b828ce72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complexurban.com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complexurban.com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triangulum-project.eu/" TargetMode="External"/><Relationship Id="rId4" Type="http://schemas.openxmlformats.org/officeDocument/2006/relationships/hyperlink" Target="https://cityverve.org.uk/" TargetMode="External"/><Relationship Id="rId10" Type="http://schemas.openxmlformats.org/officeDocument/2006/relationships/image" Target="../media/image13.png"/><Relationship Id="rId9" Type="http://schemas.openxmlformats.org/officeDocument/2006/relationships/image" Target="../media/image9.jpg"/><Relationship Id="rId5" Type="http://schemas.openxmlformats.org/officeDocument/2006/relationships/hyperlink" Target="https://synchronicity-iot.eu/" TargetMode="External"/><Relationship Id="rId6" Type="http://schemas.openxmlformats.org/officeDocument/2006/relationships/hyperlink" Target="https://smartimpact-project.eu/" TargetMode="External"/><Relationship Id="rId7" Type="http://schemas.openxmlformats.org/officeDocument/2006/relationships/image" Target="../media/image1.jpg"/><Relationship Id="rId8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Data for a Smarter Manchester</a:t>
            </a:r>
            <a:br>
              <a:rPr lang="en"/>
            </a:b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Adrian Slatcher, Manchester City Council Salford University, 26.06.19.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Data - Devices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Air Quality Sensors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Cameras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Wifi “sniffers”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Bluetooth Beacons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Mobile Phones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Data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Tracsis cameras or Retail Sensing cameras</a:t>
            </a:r>
            <a:endParaRPr sz="240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000" y="1401375"/>
            <a:ext cx="6390227" cy="359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make it available?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375" y="1265451"/>
            <a:ext cx="5294901" cy="2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make it available?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249" y="1319375"/>
            <a:ext cx="6102049" cy="300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 with it?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www.complexurban.com</a:t>
            </a:r>
            <a:r>
              <a:rPr lang="en" sz="1200"/>
              <a:t> (MMU School of Architecture) </a:t>
            </a:r>
            <a:endParaRPr sz="1200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927" y="2019075"/>
            <a:ext cx="4285276" cy="25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 with it?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www.complexurban.com</a:t>
            </a:r>
            <a:r>
              <a:rPr lang="en" sz="1200"/>
              <a:t> (MMU School of Architecture) </a:t>
            </a:r>
            <a:endParaRPr sz="1200"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7" y="1333026"/>
            <a:ext cx="6458847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Projects to the Mainstream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Triangulum Logo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Cityverve Logo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2" name="Google Shape;172;p28"/>
          <p:cNvSpPr txBox="1"/>
          <p:nvPr>
            <p:ph idx="2" type="body"/>
          </p:nvPr>
        </p:nvSpPr>
        <p:spPr>
          <a:xfrm>
            <a:off x="5574375" y="1352000"/>
            <a:ext cx="3071400" cy="32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EU Horizon 2020 “Lighthouse” 2015-20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https://www.triangulum-project.eu/</a:t>
            </a:r>
            <a:br>
              <a:rPr lang="en"/>
            </a:br>
            <a:br>
              <a:rPr lang="en"/>
            </a:br>
            <a:r>
              <a:rPr lang="en" sz="1000"/>
              <a:t>I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nnovate UK City IoT Demonstrator 2016-18</a:t>
            </a:r>
            <a:br>
              <a:rPr lang="en" sz="1000"/>
            </a:b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https://cityverve.org.uk/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000"/>
            </a:br>
            <a:br>
              <a:rPr lang="en" sz="1000"/>
            </a:br>
            <a:r>
              <a:rPr lang="en" sz="1000"/>
              <a:t>EU Horizon 2020 IoT “Large Scale Pilot” 2017-19</a:t>
            </a:r>
            <a:br>
              <a:rPr lang="en" sz="1000"/>
            </a:b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https://synchronicity-iot.eu/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EU URBACT Action Learning Network 2016-18 </a:t>
            </a:r>
            <a:br>
              <a:rPr lang="en" sz="1000"/>
            </a:b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https://smartimpact-project.eu/</a:t>
            </a:r>
            <a:endParaRPr sz="1000"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9075" y="2151725"/>
            <a:ext cx="1588300" cy="8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8275" y="3090400"/>
            <a:ext cx="2095450" cy="54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6198" y="3789300"/>
            <a:ext cx="621300" cy="7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97580" y="1211352"/>
            <a:ext cx="2276843" cy="8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Private Sector Data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MObikes in the snow</a:t>
            </a:r>
            <a:endParaRPr sz="1200"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650" y="1152125"/>
            <a:ext cx="4344249" cy="32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GMCA - Office of Data Analytics is proposed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GM Analysts Group meets regularly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Need for a city data architecture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Open Data Manchester looking at developing a Declaration for responsible and intelligent data practice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UK R&amp;I “grand challenge” on A.I. and Data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We still have much to do to regulate and enable data sharing and to educate people about data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  <p:sp>
        <p:nvSpPr>
          <p:cNvPr id="195" name="Google Shape;195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@adrianslatcher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a.slatcher@manchester.gov.uk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need to be smart</a:t>
            </a:r>
            <a:r>
              <a:rPr lang="en"/>
              <a:t> </a:t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Urban challenges are large and common across many cities providing opportunities to learn and to scale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20 years ago we were addressing decline - now having to deal with success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Cities are interconnected: health, transport, air quality, housing, employment are all connected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Doing more with less - since 2010 our budgets have reduced by 40% and our staffing by 30%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Citizens expect more: same convenience in public services as from Facebook, Google, Amazon, Uber, AirB&amp;B et al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Manchester - a city of innovation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Picture - innovation timeline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925" y="1451727"/>
            <a:ext cx="6150249" cy="31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Manchester - Oxford Rd Corridor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400" y="1508700"/>
            <a:ext cx="5076276" cy="293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Manchester - a leading smart city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Largest light railway network in UK - Metrolink is wholly publicly owned, clean transport system. Grew from a single line into a network. 8 lines, new zoning system, extra spur to Trafford Centre being built.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Health devolution - health and social care have been merged. MFT a single hospital trust bringing together Manchester’s hospitals (with Trafford), “LCOs”, local care organisations - 12 across the city.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GM devolution - a city-region mayor, Andy Burnham. GMCA is an 11th L.A. that sits alongside the other 10. More joint working. Responsibility for post-16 education, health, economic growth, transport, fire and police.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City centre growth: residential and business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Manchester - a leading smart city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275" y="1382175"/>
            <a:ext cx="4817976" cy="32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Manchester in a Changing World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Major international airport - expanding to be fit for the 21st century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Regional capital - with 2.5 million in GM, but double this in travel-to-work area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Large student population - universities as drivers of skills and innovation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Worldwide profile - football, music, culture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Longstanding partnership with Wuhan, China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Strategic partnerships across North America, Australasia, Asia.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Eurocities member, signatory to Covenant of Mayors.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data do we have?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Cities do have a lot of data - but much of this is private, or related only to internal transactions; much of it is in legacy systems, or available via PDFs or other non Machine-readable formats. </a:t>
            </a:r>
            <a:br>
              <a:rPr lang="en" sz="1400"/>
            </a:br>
            <a:r>
              <a:rPr b="1" lang="en" sz="1400"/>
              <a:t>“Real time data”</a:t>
            </a:r>
            <a:r>
              <a:rPr lang="en" sz="1400"/>
              <a:t>  - primarily operational, the data collected and used by real time systems for operational purposes. Often only accessible by those systems or those authorised to use them. </a:t>
            </a:r>
            <a:br>
              <a:rPr lang="en" sz="1400"/>
            </a:br>
            <a:r>
              <a:rPr b="1" lang="en" sz="1400"/>
              <a:t>“Near real time data”</a:t>
            </a:r>
            <a:r>
              <a:rPr lang="en" sz="1400"/>
              <a:t> - anything that is not “instant”, e.g. we may collect hourly or daily information about call centre usage for M.I. purposes. </a:t>
            </a:r>
            <a:br>
              <a:rPr lang="en" sz="1400"/>
            </a:br>
            <a:r>
              <a:rPr b="1" lang="en" sz="1400"/>
              <a:t>“Static data” </a:t>
            </a:r>
            <a:r>
              <a:rPr lang="en" sz="1400"/>
              <a:t>- doesn’t change very often - locations of schools, community centres, bus stops</a:t>
            </a:r>
            <a:br>
              <a:rPr lang="en" sz="1400"/>
            </a:br>
            <a:r>
              <a:rPr b="1" lang="en" sz="1400"/>
              <a:t>“Geodata”</a:t>
            </a:r>
            <a:r>
              <a:rPr lang="en" sz="1400"/>
              <a:t> - data used for G.I.S. and spatial mapping purposes inc. shape files and asset data.  Usually accessed via proprietary systems.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Data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Smart City data is often new - as new applications and services get delivered.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Because it will be on the “cloud” - its likely to be outside of our normal city data architecture which was built for more traditional applications. The “cloud” allows us to scale provision.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It may not be us collecting the data - it may be central government (e.g. Defra) or it may a partner (e.g. TfGM), or it may be a private sector operator.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We have to comply with GDPR, but also with our responsibilities to ICO.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We have to consider the ethics of collecting data - whether we do it or private sector companies do it.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145256439F342BA9197B33E2B95A4" ma:contentTypeVersion="7" ma:contentTypeDescription="Create a new document." ma:contentTypeScope="" ma:versionID="d2f5eda46532397be3154c6462226a5c">
  <xsd:schema xmlns:xsd="http://www.w3.org/2001/XMLSchema" xmlns:xs="http://www.w3.org/2001/XMLSchema" xmlns:p="http://schemas.microsoft.com/office/2006/metadata/properties" xmlns:ns2="0adf4914-86a8-4cee-b449-5b25bed8a2ef" targetNamespace="http://schemas.microsoft.com/office/2006/metadata/properties" ma:root="true" ma:fieldsID="843dd8ffede838ee864eaf0365310aa7" ns2:_="">
    <xsd:import namespace="0adf4914-86a8-4cee-b449-5b25bed8a2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f4914-86a8-4cee-b449-5b25bed8a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D16D36-27B3-41BE-8263-8AAE1D963370}"/>
</file>

<file path=customXml/itemProps2.xml><?xml version="1.0" encoding="utf-8"?>
<ds:datastoreItem xmlns:ds="http://schemas.openxmlformats.org/officeDocument/2006/customXml" ds:itemID="{2AFA122D-9915-46A2-8878-78A7116A92CE}"/>
</file>

<file path=customXml/itemProps3.xml><?xml version="1.0" encoding="utf-8"?>
<ds:datastoreItem xmlns:ds="http://schemas.openxmlformats.org/officeDocument/2006/customXml" ds:itemID="{B14C4327-2FBE-420A-9767-580672D857E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0x010100F48145256439F342BA9197B33E2B95A4</vt:lpwstr>
  </property>
</Properties>
</file>